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5" r:id="rId9"/>
    <p:sldId id="263" r:id="rId10"/>
    <p:sldId id="264" r:id="rId11"/>
    <p:sldId id="265" r:id="rId12"/>
    <p:sldId id="266" r:id="rId13"/>
    <p:sldId id="307" r:id="rId14"/>
    <p:sldId id="267" r:id="rId15"/>
    <p:sldId id="268" r:id="rId16"/>
    <p:sldId id="269" r:id="rId17"/>
    <p:sldId id="270" r:id="rId18"/>
    <p:sldId id="308" r:id="rId19"/>
    <p:sldId id="309" r:id="rId20"/>
    <p:sldId id="271" r:id="rId21"/>
    <p:sldId id="272" r:id="rId22"/>
    <p:sldId id="273" r:id="rId23"/>
    <p:sldId id="310" r:id="rId24"/>
    <p:sldId id="311" r:id="rId25"/>
    <p:sldId id="274" r:id="rId26"/>
    <p:sldId id="275" r:id="rId27"/>
    <p:sldId id="276" r:id="rId28"/>
    <p:sldId id="277" r:id="rId29"/>
    <p:sldId id="312" r:id="rId30"/>
    <p:sldId id="278" r:id="rId31"/>
    <p:sldId id="279" r:id="rId32"/>
    <p:sldId id="285" r:id="rId33"/>
    <p:sldId id="286" r:id="rId34"/>
    <p:sldId id="287" r:id="rId35"/>
    <p:sldId id="288" r:id="rId36"/>
    <p:sldId id="289" r:id="rId37"/>
    <p:sldId id="290" r:id="rId38"/>
    <p:sldId id="314" r:id="rId39"/>
    <p:sldId id="313" r:id="rId40"/>
    <p:sldId id="315" r:id="rId41"/>
    <p:sldId id="280" r:id="rId42"/>
    <p:sldId id="281" r:id="rId43"/>
    <p:sldId id="282" r:id="rId44"/>
    <p:sldId id="283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556"/>
    <a:srgbClr val="355B6E"/>
    <a:srgbClr val="43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0"/>
    <p:restoredTop sz="91433"/>
  </p:normalViewPr>
  <p:slideViewPr>
    <p:cSldViewPr snapToGrid="0">
      <p:cViewPr>
        <p:scale>
          <a:sx n="48" d="100"/>
          <a:sy n="48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3" name="Shape 1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008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100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hyperlink" Target="https://center-for-health-data-science.github.io/FromExcelto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92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90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93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99.tif"/><Relationship Id="rId18" Type="http://schemas.openxmlformats.org/officeDocument/2006/relationships/image" Target="../media/image104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94.png"/><Relationship Id="rId12" Type="http://schemas.openxmlformats.org/officeDocument/2006/relationships/image" Target="../media/image98.tif"/><Relationship Id="rId17" Type="http://schemas.openxmlformats.org/officeDocument/2006/relationships/image" Target="../media/image103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102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97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101.tif"/><Relationship Id="rId10" Type="http://schemas.openxmlformats.org/officeDocument/2006/relationships/image" Target="../media/image96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95.tif"/><Relationship Id="rId14" Type="http://schemas.openxmlformats.org/officeDocument/2006/relationships/image" Target="../media/image100.t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108.png"/><Relationship Id="rId12" Type="http://schemas.openxmlformats.org/officeDocument/2006/relationships/image" Target="../media/image113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94.png"/><Relationship Id="rId3" Type="http://schemas.openxmlformats.org/officeDocument/2006/relationships/image" Target="../media/image104.png"/><Relationship Id="rId7" Type="http://schemas.openxmlformats.org/officeDocument/2006/relationships/image" Target="../media/image117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103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115.png"/><Relationship Id="rId15" Type="http://schemas.openxmlformats.org/officeDocument/2006/relationships/image" Target="../media/image120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114.jpeg"/><Relationship Id="rId9" Type="http://schemas.openxmlformats.org/officeDocument/2006/relationships/image" Target="../media/image118.png"/><Relationship Id="rId1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7820"/>
            <a:ext cx="14232629" cy="13751688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269836"/>
            <a:ext cx="10532301" cy="3789415"/>
            <a:chOff x="0" y="69892"/>
            <a:chExt cx="10532300" cy="3789413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354020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40A195B9-234D-FF42-6ACD-226A863A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8" b="96889" l="889" r="97778">
                        <a14:foregroundMark x1="34222" y1="23111" x2="34222" y2="23111"/>
                        <a14:foregroundMark x1="17778" y1="20000" x2="46667" y2="22667"/>
                        <a14:foregroundMark x1="46667" y1="22667" x2="59556" y2="50667"/>
                        <a14:foregroundMark x1="59556" y1="50667" x2="60889" y2="76000"/>
                        <a14:foregroundMark x1="60889" y1="76000" x2="52444" y2="92889"/>
                        <a14:foregroundMark x1="52444" y1="92889" x2="34667" y2="87556"/>
                        <a14:foregroundMark x1="34667" y1="87556" x2="19111" y2="64000"/>
                        <a14:foregroundMark x1="19111" y1="64000" x2="4889" y2="53333"/>
                        <a14:foregroundMark x1="4889" y1="53333" x2="6667" y2="28000"/>
                        <a14:foregroundMark x1="6667" y1="28000" x2="18667" y2="13333"/>
                        <a14:foregroundMark x1="18667" y1="13333" x2="18667" y2="13333"/>
                        <a14:foregroundMark x1="66222" y1="14222" x2="83556" y2="17778"/>
                        <a14:foregroundMark x1="83556" y1="17778" x2="95556" y2="34667"/>
                        <a14:foregroundMark x1="95556" y1="34667" x2="98222" y2="76889"/>
                        <a14:foregroundMark x1="98222" y1="76889" x2="73778" y2="83556"/>
                        <a14:foregroundMark x1="73778" y1="83556" x2="66222" y2="83556"/>
                        <a14:foregroundMark x1="48444" y1="4444" x2="4889" y2="17778"/>
                        <a14:foregroundMark x1="4889" y1="17778" x2="444" y2="60889"/>
                        <a14:foregroundMark x1="444" y1="60889" x2="7556" y2="76444"/>
                        <a14:foregroundMark x1="7556" y1="76444" x2="38667" y2="91111"/>
                        <a14:foregroundMark x1="38667" y1="91111" x2="38667" y2="91111"/>
                        <a14:foregroundMark x1="53778" y1="96889" x2="35111" y2="38222"/>
                        <a14:foregroundMark x1="21778" y1="46222" x2="57778" y2="51556"/>
                        <a14:foregroundMark x1="57778" y1="51556" x2="62222" y2="30667"/>
                        <a14:foregroundMark x1="62222" y1="30667" x2="45333" y2="44000"/>
                        <a14:foregroundMark x1="45333" y1="44000" x2="51111" y2="64000"/>
                        <a14:foregroundMark x1="51111" y1="64000" x2="77333" y2="57778"/>
                        <a14:foregroundMark x1="77333" y1="57778" x2="77333" y2="33333"/>
                        <a14:foregroundMark x1="77333" y1="33333" x2="59556" y2="34667"/>
                        <a14:foregroundMark x1="59556" y1="34667" x2="55556" y2="56889"/>
                        <a14:foregroundMark x1="55556" y1="56889" x2="82222" y2="50222"/>
                        <a14:foregroundMark x1="82222" y1="50222" x2="70667" y2="22667"/>
                        <a14:foregroundMark x1="70667" y1="22667" x2="54222" y2="48000"/>
                        <a14:foregroundMark x1="54222" y1="48000" x2="74222" y2="62667"/>
                        <a14:foregroundMark x1="74222" y1="62667" x2="44889" y2="59111"/>
                        <a14:foregroundMark x1="44889" y1="59111" x2="59556" y2="68444"/>
                        <a14:foregroundMark x1="59556" y1="68444" x2="33778" y2="38667"/>
                        <a14:foregroundMark x1="33778" y1="38667" x2="21778" y2="60444"/>
                        <a14:foregroundMark x1="21778" y1="60444" x2="34667" y2="39556"/>
                        <a14:foregroundMark x1="34667" y1="39556" x2="9333" y2="36000"/>
                        <a14:foregroundMark x1="9333" y1="36000" x2="22222" y2="46667"/>
                        <a14:foregroundMark x1="22222" y1="46667" x2="5333" y2="84000"/>
                        <a14:foregroundMark x1="49333" y1="6222" x2="53778" y2="12889"/>
                        <a14:foregroundMark x1="889" y1="17778" x2="1778" y2="85778"/>
                        <a14:foregroundMark x1="81778" y1="59111" x2="85778" y2="78222"/>
                        <a14:foregroundMark x1="85778" y1="78222" x2="80889" y2="60889"/>
                        <a14:foregroundMark x1="80889" y1="60889" x2="80444" y2="7288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73" y="12284041"/>
            <a:ext cx="1105786" cy="1169581"/>
          </a:xfrm>
          <a:prstGeom prst="rect">
            <a:avLst/>
          </a:prstGeom>
        </p:spPr>
      </p:pic>
      <p:pic>
        <p:nvPicPr>
          <p:cNvPr id="4" name="Grafik 3" descr="Neptun kontur">
            <a:extLst>
              <a:ext uri="{FF2B5EF4-FFF2-40B4-BE49-F238E27FC236}">
                <a16:creationId xmlns:a16="http://schemas.microsoft.com/office/drawing/2014/main" id="{90CFA52E-1574-C4D6-5933-1339F1DF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0121" y="11694345"/>
            <a:ext cx="2353641" cy="23536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6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7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6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7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8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2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6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6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5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6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7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2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3" name="R"/>
          <p:cNvSpPr txBox="1"/>
          <p:nvPr/>
        </p:nvSpPr>
        <p:spPr>
          <a:xfrm>
            <a:off x="2083812" y="8783718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5524419" y="6053933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497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498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499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0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2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7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08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09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0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1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9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6270783" y="3550437"/>
            <a:ext cx="2449744" cy="2416748"/>
            <a:chOff x="0" y="0"/>
            <a:chExt cx="2449743" cy="2416746"/>
          </a:xfrm>
        </p:grpSpPr>
        <p:sp>
          <p:nvSpPr>
            <p:cNvPr id="450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/>
            </a:p>
          </p:txBody>
        </p:sp>
        <p:sp>
          <p:nvSpPr>
            <p:cNvPr id="451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14778952" y="3781651"/>
            <a:ext cx="2098251" cy="2126583"/>
            <a:chOff x="0" y="0"/>
            <a:chExt cx="2098249" cy="2126581"/>
          </a:xfrm>
        </p:grpSpPr>
        <p:sp>
          <p:nvSpPr>
            <p:cNvPr id="453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4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14549359" y="6048643"/>
            <a:ext cx="1909721" cy="1931097"/>
            <a:chOff x="0" y="0"/>
            <a:chExt cx="1909720" cy="1931096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6487136" y="6066526"/>
            <a:ext cx="1909721" cy="1931097"/>
            <a:chOff x="0" y="0"/>
            <a:chExt cx="1909720" cy="1931096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93" name="R"/>
          <p:cNvSpPr txBox="1"/>
          <p:nvPr/>
        </p:nvSpPr>
        <p:spPr>
          <a:xfrm>
            <a:off x="6957963" y="3741639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494" name="R…"/>
          <p:cNvSpPr txBox="1"/>
          <p:nvPr/>
        </p:nvSpPr>
        <p:spPr>
          <a:xfrm>
            <a:off x="14719480" y="409077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5" name=".R"/>
          <p:cNvSpPr txBox="1"/>
          <p:nvPr/>
        </p:nvSpPr>
        <p:spPr>
          <a:xfrm>
            <a:off x="14726947" y="6479133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6578895" y="6636461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506" name="Language"/>
          <p:cNvSpPr txBox="1"/>
          <p:nvPr/>
        </p:nvSpPr>
        <p:spPr>
          <a:xfrm>
            <a:off x="1688869" y="4476498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</a:t>
            </a:r>
            <a:r>
              <a:rPr lang="da-DK" sz="3600" dirty="0" err="1"/>
              <a:t>coding</a:t>
            </a:r>
            <a:r>
              <a:rPr lang="da-DK" sz="3600" dirty="0"/>
              <a:t> l</a:t>
            </a:r>
            <a:r>
              <a:rPr sz="3600" dirty="0" err="1"/>
              <a:t>anguage</a:t>
            </a:r>
            <a:r>
              <a:rPr lang="da-DK" sz="3600" dirty="0"/>
              <a:t>		</a:t>
            </a:r>
            <a:r>
              <a:rPr lang="da-DK" sz="3600" dirty="0" err="1"/>
              <a:t>can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written</a:t>
            </a:r>
            <a:r>
              <a:rPr lang="da-DK" sz="3600" dirty="0"/>
              <a:t> in the Editor  </a:t>
            </a:r>
            <a:endParaRPr sz="36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1688869" y="664898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files </a:t>
            </a:r>
            <a:r>
              <a:rPr lang="da-DK" sz="3600" dirty="0" err="1"/>
              <a:t>you</a:t>
            </a:r>
            <a:r>
              <a:rPr lang="da-DK" sz="3600" dirty="0"/>
              <a:t> </a:t>
            </a:r>
            <a:r>
              <a:rPr lang="da-DK" sz="3600" dirty="0" err="1"/>
              <a:t>write</a:t>
            </a:r>
            <a:r>
              <a:rPr lang="da-DK" sz="3600" dirty="0"/>
              <a:t> </a:t>
            </a:r>
            <a:r>
              <a:rPr lang="da-DK" sz="3600" dirty="0" err="1"/>
              <a:t>code</a:t>
            </a:r>
            <a:r>
              <a:rPr lang="da-DK" sz="3600" dirty="0"/>
              <a:t> in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called</a:t>
            </a:r>
            <a:r>
              <a:rPr lang="da-DK" sz="3600" dirty="0"/>
              <a:t> </a:t>
            </a:r>
            <a:r>
              <a:rPr lang="da-DK" sz="3600" b="1" dirty="0"/>
              <a:t>scripts</a:t>
            </a:r>
            <a:r>
              <a:rPr lang="da-DK" sz="3600" dirty="0"/>
              <a:t> and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saved</a:t>
            </a:r>
            <a:r>
              <a:rPr lang="da-DK" sz="3600" dirty="0"/>
              <a:t> as </a:t>
            </a:r>
            <a:endParaRPr sz="36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1688869" y="8452675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/>
              <a:t>Packages</a:t>
            </a:r>
            <a:r>
              <a:rPr lang="da-DK" sz="3600" dirty="0"/>
              <a:t>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libraries</a:t>
            </a:r>
            <a:r>
              <a:rPr lang="da-DK" sz="3600" dirty="0"/>
              <a:t> of </a:t>
            </a:r>
            <a:r>
              <a:rPr lang="da-DK" sz="3600" dirty="0" err="1"/>
              <a:t>functions</a:t>
            </a:r>
            <a:r>
              <a:rPr lang="da-DK" sz="3600" dirty="0"/>
              <a:t>.  </a:t>
            </a:r>
            <a:endParaRPr sz="36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1688869" y="10098802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 err="1"/>
              <a:t>Functions</a:t>
            </a:r>
            <a:r>
              <a:rPr lang="da-DK" sz="3600" dirty="0"/>
              <a:t> perform actions </a:t>
            </a:r>
            <a:r>
              <a:rPr lang="da-DK" sz="3600" dirty="0" err="1"/>
              <a:t>based</a:t>
            </a:r>
            <a:r>
              <a:rPr lang="da-DK" sz="3600" dirty="0"/>
              <a:t> on input arguments and return an output. </a:t>
            </a:r>
            <a:endParaRPr sz="36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BDF564D-160F-D449-B1FB-1B9650CD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959" y="6717244"/>
            <a:ext cx="2058240" cy="238587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88F814A-65EC-2B72-412E-E7617F72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3883" y="4873586"/>
            <a:ext cx="2058405" cy="238587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24689EE-5F8D-9A8D-0BD5-CE618BDF6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236" y="6708514"/>
            <a:ext cx="2058405" cy="238606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6A384CF-A1F1-C64F-CF1A-56A2713F4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7286" y="8547494"/>
            <a:ext cx="2058240" cy="238587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81A66E2-1174-096F-2D1B-66C5F4E87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3883" y="8540547"/>
            <a:ext cx="2058239" cy="2385877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F6D33308-2437-ECD9-DB94-3C111F213243}"/>
              </a:ext>
            </a:extLst>
          </p:cNvPr>
          <p:cNvSpPr txBox="1"/>
          <p:nvPr/>
        </p:nvSpPr>
        <p:spPr>
          <a:xfrm>
            <a:off x="18337735" y="10568139"/>
            <a:ext cx="11766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4139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471643" y="10597526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14" name="Grafik 13" descr="Højre pil med massiv udfyldning">
            <a:extLst>
              <a:ext uri="{FF2B5EF4-FFF2-40B4-BE49-F238E27FC236}">
                <a16:creationId xmlns:a16="http://schemas.microsoft.com/office/drawing/2014/main" id="{0DE0E7AD-1CAB-E0F5-5771-A897D2068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7082194" y="8099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 animBg="1"/>
      <p:bldP spid="495" grpId="0" animBg="1"/>
      <p:bldP spid="496" grpId="0" animBg="1"/>
      <p:bldP spid="506" grpId="0" animBg="1"/>
      <p:bldP spid="2" grpId="0" animBg="1"/>
      <p:bldP spid="3" grpId="0" animBg="1"/>
      <p:bldP spid="4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4" cy="2785376"/>
            <a:chOff x="0" y="0"/>
            <a:chExt cx="10650152" cy="278537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2785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.R, (or .</a:t>
              </a:r>
              <a:r>
                <a:rPr lang="da-DK" dirty="0" err="1"/>
                <a:t>qmd</a:t>
              </a:r>
              <a:r>
                <a:rPr dirty="0"/>
                <a:t>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</a:t>
              </a:r>
              <a:endParaRPr i="0"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 dirty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3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2" animBg="1" advAuto="0"/>
      <p:bldP spid="552" grpId="3" animBg="1" advAuto="0"/>
      <p:bldP spid="556" grpId="1" animBg="1" advAuto="0"/>
      <p:bldP spid="561" grpId="4" animBg="1" advAuto="0"/>
      <p:bldP spid="580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  <p:bldP spid="601" grpId="2" animBg="1" advAuto="0"/>
      <p:bldP spid="607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2998449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0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1 – INTRO TO R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82048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QUARTO STRUCTURE</a:t>
              </a:r>
              <a:endParaRPr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person, tekst, computer, bærbar&#10;&#10;Automatisk genereret beskrivelse">
            <a:extLst>
              <a:ext uri="{FF2B5EF4-FFF2-40B4-BE49-F238E27FC236}">
                <a16:creationId xmlns:a16="http://schemas.microsoft.com/office/drawing/2014/main" id="{764C56C4-1DF7-53FA-E4D5-14CC7436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49" y="4185024"/>
            <a:ext cx="11811002" cy="901573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707231" y="4185024"/>
            <a:ext cx="10938892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Seperate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sections</a:t>
            </a:r>
            <a:r>
              <a:rPr lang="da-DK" sz="4400" dirty="0">
                <a:solidFill>
                  <a:srgbClr val="364556"/>
                </a:solidFill>
              </a:rPr>
              <a:t> with </a:t>
            </a:r>
            <a:r>
              <a:rPr lang="da-DK" sz="4400" dirty="0" err="1">
                <a:solidFill>
                  <a:srgbClr val="364556"/>
                </a:solidFill>
              </a:rPr>
              <a:t>headers</a:t>
            </a:r>
            <a:endParaRPr lang="da-DK" sz="4400" dirty="0">
              <a:solidFill>
                <a:srgbClr val="364556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 not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overfill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code</a:t>
            </a: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chunks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</a:rPr>
              <a:t>Think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about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when</a:t>
            </a:r>
            <a:r>
              <a:rPr lang="da-DK" sz="4400" dirty="0">
                <a:solidFill>
                  <a:srgbClr val="364556"/>
                </a:solidFill>
              </a:rPr>
              <a:t> to </a:t>
            </a:r>
            <a:r>
              <a:rPr lang="da-DK" sz="4400" dirty="0" err="1">
                <a:solidFill>
                  <a:srgbClr val="364556"/>
                </a:solidFill>
              </a:rPr>
              <a:t>use</a:t>
            </a:r>
            <a:r>
              <a:rPr lang="da-DK" sz="4400" dirty="0">
                <a:solidFill>
                  <a:srgbClr val="364556"/>
                </a:solidFill>
              </a:rPr>
              <a:t> </a:t>
            </a:r>
            <a:r>
              <a:rPr lang="da-DK" sz="4400" dirty="0" err="1">
                <a:solidFill>
                  <a:srgbClr val="364556"/>
                </a:solidFill>
              </a:rPr>
              <a:t>text</a:t>
            </a:r>
            <a:r>
              <a:rPr lang="da-DK" sz="4400" dirty="0">
                <a:solidFill>
                  <a:srgbClr val="364556"/>
                </a:solidFill>
              </a:rPr>
              <a:t> and </a:t>
            </a:r>
            <a:r>
              <a:rPr lang="da-DK" sz="4400" dirty="0" err="1">
                <a:solidFill>
                  <a:srgbClr val="364556"/>
                </a:solidFill>
              </a:rPr>
              <a:t>comments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93964" y="-38586"/>
            <a:ext cx="21338504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44346" y="5365089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222428" y="581341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4245362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376010" y="3530218"/>
            <a:ext cx="1110664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Center for Health Data Science (HeaDS) - </a:t>
            </a:r>
            <a:r>
              <a:rPr u="sng">
                <a:hlinkClick r:id="rId4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80016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1" name="Diana Andrejeva 1"/>
          <p:cNvSpPr txBox="1"/>
          <p:nvPr/>
        </p:nvSpPr>
        <p:spPr>
          <a:xfrm>
            <a:off x="17532753" y="4245362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732647" y="11961312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334288" y="9753982"/>
            <a:ext cx="1119009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ReNEW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Data Science Laboratory (DSL) - </a:t>
            </a:r>
            <a:r>
              <a:rPr u="sng">
                <a:hlinkClick r:id="rId5"/>
              </a:rPr>
              <a:t>https://datalab.science.ku.dk/</a:t>
            </a:r>
            <a: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Henrike Zschach 1"/>
          <p:cNvSpPr txBox="1"/>
          <p:nvPr/>
        </p:nvSpPr>
        <p:spPr>
          <a:xfrm>
            <a:off x="17448034" y="80016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6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623917" y="9192391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5264251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Andrejeva_1100x600_Site_crop.png" descr="Andrejeva_1100x600_Site_crop.png"/>
          <p:cNvPicPr>
            <a:picLocks noChangeAspect="1"/>
          </p:cNvPicPr>
          <p:nvPr/>
        </p:nvPicPr>
        <p:blipFill>
          <a:blip r:embed="rId8"/>
          <a:srcRect l="35028" t="2185" r="12134" b="948"/>
          <a:stretch>
            <a:fillRect/>
          </a:stretch>
        </p:blipFill>
        <p:spPr>
          <a:xfrm>
            <a:off x="17589397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Zschach_1100x600_Site_crop.png" descr="Zschach_1100x600_Site_crop.png"/>
          <p:cNvPicPr>
            <a:picLocks noChangeAspect="1"/>
          </p:cNvPicPr>
          <p:nvPr/>
        </p:nvPicPr>
        <p:blipFill>
          <a:blip r:embed="rId9"/>
          <a:srcRect l="23580" t="3965" r="33724" b="17764"/>
          <a:stretch>
            <a:fillRect/>
          </a:stretch>
        </p:blipFill>
        <p:spPr>
          <a:xfrm>
            <a:off x="17589398" y="5246605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10"/>
          <a:srcRect l="33891" t="510" r="13687" b="3389"/>
          <a:stretch>
            <a:fillRect/>
          </a:stretch>
        </p:blipFill>
        <p:spPr>
          <a:xfrm>
            <a:off x="13679558" y="152502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3803" r="38238" b="48510"/>
          <a:stretch/>
        </p:blipFill>
        <p:spPr>
          <a:xfrm>
            <a:off x="13569171" y="9192391"/>
            <a:ext cx="2650491" cy="2650491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3493667" y="11929239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1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6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7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8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176350" cy="2407791"/>
            <a:chOff x="97444" y="0"/>
            <a:chExt cx="9176349" cy="2407789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9776125" cy="2407792"/>
            <a:chOff x="97444" y="0"/>
            <a:chExt cx="9776124" cy="240779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7" y="0"/>
              <a:ext cx="8014231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171353" y="1295516"/>
            <a:ext cx="10309243" cy="1940930"/>
            <a:chOff x="-36742" y="176264"/>
            <a:chExt cx="10309241" cy="1940928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1217541" y="999863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561476" y="176264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2" y="349294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220817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334268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107554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34106" y="10978668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607351" y="1093469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1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2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3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19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5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18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6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7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4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0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3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1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2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7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5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6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28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9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7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0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1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2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38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39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0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1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2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3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" grpId="1" animBg="1" advAuto="0"/>
      <p:bldP spid="944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660095" y="978897"/>
            <a:ext cx="7912474" cy="11758206"/>
            <a:chOff x="-76834" y="0"/>
            <a:chExt cx="7912473" cy="11758204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71973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https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://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posit.co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/download/</a:t>
              </a:r>
              <a:r>
                <a:rPr lang="da-DK" dirty="0" err="1">
                  <a:solidFill>
                    <a:srgbClr val="0000FF"/>
                  </a:solidFill>
                  <a:effectLst/>
                  <a:latin typeface="Helvetica" pitchFamily="2" charset="0"/>
                </a:rPr>
                <a:t>rstudio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-desktop/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4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5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8040567" y="687400"/>
            <a:ext cx="9509496" cy="2926159"/>
            <a:chOff x="-1" y="0"/>
            <a:chExt cx="9509495" cy="2926158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1" y="629934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6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447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1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7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2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3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4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56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466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59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5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0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464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1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2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3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3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7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2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68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69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0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71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0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4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9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5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6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7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78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7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1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6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2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3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4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5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2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88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9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1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3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4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8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6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7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1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499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0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" grpId="1" animBg="1" advAuto="0"/>
      <p:bldP spid="1466" grpId="2" animBg="1" advAuto="0"/>
      <p:bldP spid="1473" grpId="3" animBg="1" advAuto="0"/>
      <p:bldP spid="1480" grpId="5" animBg="1" advAuto="0"/>
      <p:bldP spid="1487" grpId="7" animBg="1" advAuto="0"/>
      <p:bldP spid="1492" grpId="8" animBg="1" advAuto="0"/>
      <p:bldP spid="1495" grpId="4" animBg="1" advAuto="0"/>
      <p:bldP spid="1498" grpId="6" animBg="1" advAuto="0"/>
      <p:bldP spid="1501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6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7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1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508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509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15206144" y="6144421"/>
            <a:ext cx="7561974" cy="1269206"/>
            <a:chOff x="0" y="0"/>
            <a:chExt cx="7561972" cy="1269204"/>
          </a:xfrm>
        </p:grpSpPr>
        <p:grpSp>
          <p:nvGrpSpPr>
            <p:cNvPr id="1517" name="Group"/>
            <p:cNvGrpSpPr/>
            <p:nvPr/>
          </p:nvGrpSpPr>
          <p:grpSpPr>
            <a:xfrm flipH="1">
              <a:off x="0" y="198751"/>
              <a:ext cx="1147114" cy="1070454"/>
              <a:chOff x="0" y="0"/>
              <a:chExt cx="1147113" cy="1070453"/>
            </a:xfrm>
          </p:grpSpPr>
          <p:sp>
            <p:nvSpPr>
              <p:cNvPr id="1512" name="Oval 12"/>
              <p:cNvSpPr/>
              <p:nvPr/>
            </p:nvSpPr>
            <p:spPr>
              <a:xfrm rot="5400000" flipH="1">
                <a:off x="1045934" y="969273"/>
                <a:ext cx="94141" cy="10822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16" name="Group"/>
              <p:cNvGrpSpPr/>
              <p:nvPr/>
            </p:nvGrpSpPr>
            <p:grpSpPr>
              <a:xfrm>
                <a:off x="-1" y="0"/>
                <a:ext cx="1147115" cy="1010246"/>
                <a:chOff x="0" y="0"/>
                <a:chExt cx="1147113" cy="1010245"/>
              </a:xfrm>
            </p:grpSpPr>
            <p:sp>
              <p:nvSpPr>
                <p:cNvPr id="1513" name="Oval 25"/>
                <p:cNvSpPr/>
                <p:nvPr/>
              </p:nvSpPr>
              <p:spPr>
                <a:xfrm rot="5400000" flipH="1">
                  <a:off x="1045934" y="-7039"/>
                  <a:ext cx="94141" cy="108219"/>
                </a:xfrm>
                <a:prstGeom prst="ellipse">
                  <a:avLst/>
                </a:prstGeom>
                <a:solidFill>
                  <a:srgbClr val="4D07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41404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4" name="Freeform 26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15" name="Oval 27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18" name="x - what is on the x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x</a:t>
              </a:r>
              <a:r>
                <a:t> - what is on the x-axis</a:t>
              </a:r>
            </a:p>
          </p:txBody>
        </p:sp>
      </p:grpSp>
      <p:grpSp>
        <p:nvGrpSpPr>
          <p:cNvPr id="1526" name="Group"/>
          <p:cNvGrpSpPr/>
          <p:nvPr/>
        </p:nvGrpSpPr>
        <p:grpSpPr>
          <a:xfrm>
            <a:off x="15206144" y="7106996"/>
            <a:ext cx="7561974" cy="1305834"/>
            <a:chOff x="0" y="0"/>
            <a:chExt cx="7561972" cy="1305833"/>
          </a:xfrm>
        </p:grpSpPr>
        <p:grpSp>
          <p:nvGrpSpPr>
            <p:cNvPr id="1524" name="Group"/>
            <p:cNvGrpSpPr/>
            <p:nvPr/>
          </p:nvGrpSpPr>
          <p:grpSpPr>
            <a:xfrm flipH="1">
              <a:off x="-1" y="233804"/>
              <a:ext cx="1147115" cy="1072030"/>
              <a:chOff x="0" y="0"/>
              <a:chExt cx="1147113" cy="1072028"/>
            </a:xfrm>
          </p:grpSpPr>
          <p:sp>
            <p:nvSpPr>
              <p:cNvPr id="1520" name="Oval 22"/>
              <p:cNvSpPr/>
              <p:nvPr/>
            </p:nvSpPr>
            <p:spPr>
              <a:xfrm rot="5400000" flipH="1">
                <a:off x="1045934" y="970848"/>
                <a:ext cx="94141" cy="108220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1" name="Freeform 20"/>
                <p:cNvSpPr/>
                <p:nvPr/>
              </p:nvSpPr>
              <p:spPr>
                <a:xfrm rot="5400000" flipH="1">
                  <a:off x="90786" y="10524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2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25" name="y - what is on the y-axis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y</a:t>
              </a:r>
              <a:r>
                <a:t> - what is on the y-axis</a:t>
              </a:r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5206144" y="8074824"/>
            <a:ext cx="7561974" cy="1340476"/>
            <a:chOff x="0" y="0"/>
            <a:chExt cx="7561972" cy="1340475"/>
          </a:xfrm>
        </p:grpSpPr>
        <p:grpSp>
          <p:nvGrpSpPr>
            <p:cNvPr id="1531" name="Group"/>
            <p:cNvGrpSpPr/>
            <p:nvPr/>
          </p:nvGrpSpPr>
          <p:grpSpPr>
            <a:xfrm flipH="1">
              <a:off x="0" y="269731"/>
              <a:ext cx="1147114" cy="1070745"/>
              <a:chOff x="0" y="0"/>
              <a:chExt cx="1147113" cy="1070744"/>
            </a:xfrm>
          </p:grpSpPr>
          <p:sp>
            <p:nvSpPr>
              <p:cNvPr id="1527" name="Oval 9"/>
              <p:cNvSpPr/>
              <p:nvPr/>
            </p:nvSpPr>
            <p:spPr>
              <a:xfrm rot="5400000" flipH="1">
                <a:off x="1045934" y="969564"/>
                <a:ext cx="94141" cy="108220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0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28" name="Freeform 23"/>
                <p:cNvSpPr/>
                <p:nvPr/>
              </p:nvSpPr>
              <p:spPr>
                <a:xfrm rot="5400000" flipH="1">
                  <a:off x="90786" y="10524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561" y="1168"/>
                        <a:pt x="19561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29" name="Oval 24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912C5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2" name="color - variable  to base the color on"/>
            <p:cNvSpPr txBox="1"/>
            <p:nvPr/>
          </p:nvSpPr>
          <p:spPr>
            <a:xfrm>
              <a:off x="1456781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color</a:t>
              </a:r>
              <a:r>
                <a:t> - variable</a:t>
              </a:r>
              <a:r>
                <a:rPr sz="1200"/>
                <a:t> </a:t>
              </a:r>
              <a:r>
                <a:t> to base the color on</a:t>
              </a: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15215459" y="9116311"/>
            <a:ext cx="7552660" cy="1302784"/>
            <a:chOff x="0" y="0"/>
            <a:chExt cx="7552659" cy="1302782"/>
          </a:xfrm>
        </p:grpSpPr>
        <p:grpSp>
          <p:nvGrpSpPr>
            <p:cNvPr id="1538" name="Group"/>
            <p:cNvGrpSpPr/>
            <p:nvPr/>
          </p:nvGrpSpPr>
          <p:grpSpPr>
            <a:xfrm flipH="1">
              <a:off x="0" y="226163"/>
              <a:ext cx="1137801" cy="1076620"/>
              <a:chOff x="0" y="0"/>
              <a:chExt cx="1137800" cy="1076619"/>
            </a:xfrm>
          </p:grpSpPr>
          <p:sp>
            <p:nvSpPr>
              <p:cNvPr id="1534" name="Oval 19"/>
              <p:cNvSpPr/>
              <p:nvPr/>
            </p:nvSpPr>
            <p:spPr>
              <a:xfrm rot="5400000" flipH="1">
                <a:off x="1036620" y="975439"/>
                <a:ext cx="94142" cy="108219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37" name="Group"/>
              <p:cNvGrpSpPr/>
              <p:nvPr/>
            </p:nvGrpSpPr>
            <p:grpSpPr>
              <a:xfrm>
                <a:off x="0" y="-1"/>
                <a:ext cx="1090507" cy="1016142"/>
                <a:chOff x="0" y="0"/>
                <a:chExt cx="1090506" cy="1016140"/>
              </a:xfrm>
            </p:grpSpPr>
            <p:sp>
              <p:nvSpPr>
                <p:cNvPr id="1535" name="Freeform 20"/>
                <p:cNvSpPr/>
                <p:nvPr/>
              </p:nvSpPr>
              <p:spPr>
                <a:xfrm rot="5400000" flipH="1">
                  <a:off x="90786" y="16419"/>
                  <a:ext cx="963878" cy="1035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36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F84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39" name="fill - variable  to base the fill on"/>
            <p:cNvSpPr txBox="1"/>
            <p:nvPr/>
          </p:nvSpPr>
          <p:spPr>
            <a:xfrm>
              <a:off x="1447468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fill</a:t>
              </a:r>
              <a:r>
                <a:t> - variable</a:t>
              </a:r>
              <a:r>
                <a:rPr sz="1200"/>
                <a:t>  </a:t>
              </a:r>
              <a:r>
                <a:t>to base the fill on</a:t>
              </a:r>
            </a:p>
          </p:txBody>
        </p:sp>
      </p:grpSp>
      <p:grpSp>
        <p:nvGrpSpPr>
          <p:cNvPr id="1547" name="Group"/>
          <p:cNvGrpSpPr/>
          <p:nvPr/>
        </p:nvGrpSpPr>
        <p:grpSpPr>
          <a:xfrm>
            <a:off x="15206144" y="10106998"/>
            <a:ext cx="7561974" cy="1302450"/>
            <a:chOff x="0" y="0"/>
            <a:chExt cx="7561972" cy="1302448"/>
          </a:xfrm>
        </p:grpSpPr>
        <p:grpSp>
          <p:nvGrpSpPr>
            <p:cNvPr id="1545" name="Group"/>
            <p:cNvGrpSpPr/>
            <p:nvPr/>
          </p:nvGrpSpPr>
          <p:grpSpPr>
            <a:xfrm flipH="1">
              <a:off x="-1" y="239520"/>
              <a:ext cx="1147115" cy="1062929"/>
              <a:chOff x="0" y="0"/>
              <a:chExt cx="1147113" cy="1062927"/>
            </a:xfrm>
          </p:grpSpPr>
          <p:sp>
            <p:nvSpPr>
              <p:cNvPr id="1541" name="Oval 6"/>
              <p:cNvSpPr/>
              <p:nvPr/>
            </p:nvSpPr>
            <p:spPr>
              <a:xfrm rot="5400000" flipH="1">
                <a:off x="1045934" y="961748"/>
                <a:ext cx="94141" cy="108219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544" name="Group"/>
              <p:cNvGrpSpPr/>
              <p:nvPr/>
            </p:nvGrpSpPr>
            <p:grpSpPr>
              <a:xfrm>
                <a:off x="0" y="0"/>
                <a:ext cx="1090507" cy="1010246"/>
                <a:chOff x="0" y="0"/>
                <a:chExt cx="1090506" cy="1010245"/>
              </a:xfrm>
            </p:grpSpPr>
            <p:sp>
              <p:nvSpPr>
                <p:cNvPr id="1542" name="Freeform 20"/>
                <p:cNvSpPr/>
                <p:nvPr/>
              </p:nvSpPr>
              <p:spPr>
                <a:xfrm rot="5400000" flipH="1">
                  <a:off x="90786" y="10525"/>
                  <a:ext cx="963878" cy="1035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3" name="Oval 21"/>
                <p:cNvSpPr/>
                <p:nvPr/>
              </p:nvSpPr>
              <p:spPr>
                <a:xfrm rot="5400000" flipH="1">
                  <a:off x="8704" y="-8705"/>
                  <a:ext cx="94142" cy="111551"/>
                </a:xfrm>
                <a:prstGeom prst="ellipse">
                  <a:avLst/>
                </a:prstGeom>
                <a:solidFill>
                  <a:srgbClr val="F0A4A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546" name="size - variable to base the size on"/>
            <p:cNvSpPr txBox="1"/>
            <p:nvPr/>
          </p:nvSpPr>
          <p:spPr>
            <a:xfrm>
              <a:off x="1456782" y="0"/>
              <a:ext cx="610519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size</a:t>
              </a:r>
              <a:r>
                <a:t> - variable to base the size on</a:t>
              </a:r>
            </a:p>
          </p:txBody>
        </p:sp>
      </p:grpSp>
      <p:grpSp>
        <p:nvGrpSpPr>
          <p:cNvPr id="1552" name="Group"/>
          <p:cNvGrpSpPr/>
          <p:nvPr/>
        </p:nvGrpSpPr>
        <p:grpSpPr>
          <a:xfrm>
            <a:off x="15348195" y="11034014"/>
            <a:ext cx="7419924" cy="495301"/>
            <a:chOff x="0" y="0"/>
            <a:chExt cx="7419923" cy="495300"/>
          </a:xfrm>
        </p:grpSpPr>
        <p:grpSp>
          <p:nvGrpSpPr>
            <p:cNvPr id="1550" name="Group"/>
            <p:cNvGrpSpPr/>
            <p:nvPr/>
          </p:nvGrpSpPr>
          <p:grpSpPr>
            <a:xfrm flipH="1">
              <a:off x="0" y="299282"/>
              <a:ext cx="1005000" cy="94142"/>
              <a:chOff x="0" y="0"/>
              <a:chExt cx="1004999" cy="94140"/>
            </a:xfrm>
          </p:grpSpPr>
          <p:sp>
            <p:nvSpPr>
              <p:cNvPr id="1548" name="Line"/>
              <p:cNvSpPr/>
              <p:nvPr/>
            </p:nvSpPr>
            <p:spPr>
              <a:xfrm>
                <a:off x="93979" y="47070"/>
                <a:ext cx="911021" cy="1"/>
              </a:xfrm>
              <a:prstGeom prst="line">
                <a:avLst/>
              </a:prstGeom>
              <a:noFill/>
              <a:ln w="50800" cap="flat">
                <a:solidFill>
                  <a:srgbClr val="254F5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9" name="Oval 21"/>
              <p:cNvSpPr/>
              <p:nvPr/>
            </p:nvSpPr>
            <p:spPr>
              <a:xfrm rot="5400000" flipH="1">
                <a:off x="8705" y="-8706"/>
                <a:ext cx="94142" cy="111553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551" name="shape - variable to base the shape on"/>
            <p:cNvSpPr txBox="1"/>
            <p:nvPr/>
          </p:nvSpPr>
          <p:spPr>
            <a:xfrm>
              <a:off x="1314732" y="0"/>
              <a:ext cx="610519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lnSpc>
                  <a:spcPts val="4500"/>
                </a:lnSpc>
                <a:defRPr sz="2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shape</a:t>
              </a:r>
              <a:r>
                <a:t> - variable to base the shape on</a:t>
              </a:r>
            </a:p>
          </p:txBody>
        </p:sp>
      </p:grpSp>
      <p:sp>
        <p:nvSpPr>
          <p:cNvPr id="1553" name="{"/>
          <p:cNvSpPr txBox="1"/>
          <p:nvPr/>
        </p:nvSpPr>
        <p:spPr>
          <a:xfrm rot="16200000">
            <a:off x="14961127" y="5327649"/>
            <a:ext cx="4456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7500"/>
              </a:lnSpc>
              <a:defRPr sz="5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{</a:t>
            </a:r>
          </a:p>
        </p:txBody>
      </p:sp>
      <p:pic>
        <p:nvPicPr>
          <p:cNvPr id="155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763848"/>
            <a:ext cx="82169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7763848"/>
            <a:ext cx="8648700" cy="5181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6" name="Table 1"/>
          <p:cNvGraphicFramePr/>
          <p:nvPr/>
        </p:nvGraphicFramePr>
        <p:xfrm>
          <a:off x="1981200" y="5041900"/>
          <a:ext cx="6350000" cy="2170411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28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Alc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Flavonoids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81280" marR="81280" marT="40640" marB="40640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Barolo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Barbera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Italy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Merlot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France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40404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</a:t>
                      </a:r>
                    </a:p>
                  </a:txBody>
                  <a:tcPr marL="81280" marR="81280" marT="40640" marB="40640" anchor="ctr" horzOverflow="overflow">
                    <a:lnL w="6350">
                      <a:solidFill>
                        <a:srgbClr val="424242"/>
                      </a:solidFill>
                    </a:lnL>
                    <a:lnR w="6350">
                      <a:solidFill>
                        <a:srgbClr val="424242"/>
                      </a:solidFill>
                    </a:lnR>
                    <a:lnT w="6350">
                      <a:solidFill>
                        <a:srgbClr val="424242"/>
                      </a:solidFill>
                    </a:lnT>
                    <a:lnB w="6350">
                      <a:solidFill>
                        <a:srgbClr val="42424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7" name="ggplot(my_wine, aes(…))"/>
          <p:cNvSpPr txBox="1"/>
          <p:nvPr/>
        </p:nvSpPr>
        <p:spPr>
          <a:xfrm>
            <a:off x="11131418" y="5085079"/>
            <a:ext cx="49572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aes(…))</a:t>
            </a:r>
          </a:p>
        </p:txBody>
      </p:sp>
      <p:sp>
        <p:nvSpPr>
          <p:cNvPr id="1558" name="ggplot(my_wine, aes(x = Type, y = Alc))"/>
          <p:cNvSpPr txBox="1"/>
          <p:nvPr/>
        </p:nvSpPr>
        <p:spPr>
          <a:xfrm>
            <a:off x="11125200" y="5080000"/>
            <a:ext cx="1106177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ggplot(my_wine, aes(x = Type, y = Alc)) </a:t>
            </a:r>
          </a:p>
        </p:txBody>
      </p:sp>
      <p:sp>
        <p:nvSpPr>
          <p:cNvPr id="1559" name="ggplot(my_wine, aes(x = Type, y = Alc)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  <p:sp>
        <p:nvSpPr>
          <p:cNvPr id="1560" name="ggplot(my_wine, aes(x = Type, y = Alc), fill= Country) +…"/>
          <p:cNvSpPr txBox="1"/>
          <p:nvPr/>
        </p:nvSpPr>
        <p:spPr>
          <a:xfrm>
            <a:off x="11125200" y="5080000"/>
            <a:ext cx="14633696" cy="87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ggplot(my_wine, aes(x = Type, y = Alc), fill= Country) +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geom_col()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9" grpId="1" animBg="1" advAuto="0"/>
      <p:bldP spid="1526" grpId="2" animBg="1" advAuto="0"/>
      <p:bldP spid="1533" grpId="3" animBg="1" advAuto="0"/>
      <p:bldP spid="1540" grpId="4" animBg="1" advAuto="0"/>
      <p:bldP spid="1547" grpId="5" animBg="1" advAuto="0"/>
      <p:bldP spid="1552" grpId="6" animBg="1" advAuto="0"/>
      <p:bldP spid="1555" grpId="13" animBg="1" advAuto="0"/>
      <p:bldP spid="1557" grpId="7" animBg="1" advAuto="0"/>
      <p:bldP spid="1558" grpId="8" animBg="1" advAuto="0"/>
      <p:bldP spid="1558" grpId="9" animBg="1" advAuto="0"/>
      <p:bldP spid="1559" grpId="10" animBg="1" advAuto="0"/>
      <p:bldP spid="1559" grpId="11" animBg="1" advAuto="0"/>
      <p:bldP spid="1560" grpId="1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263785"/>
            <a:ext cx="13573585" cy="2934458"/>
            <a:chOff x="-1" y="-252061"/>
            <a:chExt cx="13573583" cy="293445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252061"/>
              <a:ext cx="13573583" cy="2804740"/>
              <a:chOff x="0" y="-252060"/>
              <a:chExt cx="13573580" cy="280473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33511" y="-252060"/>
                <a:ext cx="7040069" cy="1661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dirty="0" err="1"/>
                  <a:t>aes</a:t>
                </a:r>
                <a:r>
                  <a:rPr dirty="0"/>
                  <a:t>(x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Sample,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dirty="0"/>
                  <a:t>y</a:t>
                </a:r>
                <a:r>
                  <a:rPr lang="da-DK" dirty="0"/>
                  <a:t> </a:t>
                </a:r>
                <a:r>
                  <a:rPr dirty="0"/>
                  <a:t>=</a:t>
                </a:r>
                <a:r>
                  <a:rPr lang="da-DK" dirty="0"/>
                  <a:t> </a:t>
                </a:r>
                <a:r>
                  <a:rPr dirty="0"/>
                  <a:t>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253094"/>
            <a:ext cx="13573586" cy="3103588"/>
            <a:chOff x="-2" y="-151248"/>
            <a:chExt cx="13573584" cy="3103587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-151248"/>
              <a:ext cx="13573584" cy="2970476"/>
              <a:chOff x="-1" y="-151247"/>
              <a:chExt cx="13573582" cy="2970474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1" y="-151247"/>
                <a:ext cx="7038780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3573583" cy="3205055"/>
            <a:chOff x="0" y="-212449"/>
            <a:chExt cx="13573581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3573581" cy="3074711"/>
              <a:chOff x="0" y="-212448"/>
              <a:chExt cx="13573580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033224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3783564" cy="2739293"/>
            <a:chOff x="0" y="175633"/>
            <a:chExt cx="13783562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3783562" cy="2608989"/>
              <a:chOff x="0" y="175634"/>
              <a:chExt cx="13783561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181306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3783564" cy="3071245"/>
            <a:chOff x="0" y="-1"/>
            <a:chExt cx="13783563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3783563" cy="2957740"/>
              <a:chOff x="0" y="0"/>
              <a:chExt cx="13783562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181307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3"/>
            <a:ext cx="15427280" cy="877532"/>
            <a:chOff x="-245428" y="-316190"/>
            <a:chExt cx="15427278" cy="877531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29" y="-316190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5130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 inherit the parameters from the ggplot they are added to:</a:t>
            </a:r>
            <a:endParaRPr sz="120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9425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Alternatively, you can specify additional parameters directly in the geom:</a:t>
            </a:r>
            <a:endParaRPr sz="120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410154" y="529987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Things outside the aes are applied to everything!</a:t>
            </a:r>
            <a:endParaRPr sz="120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4309381" y="1435676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55B6E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52AF-BBE2-F3AB-F9A2-98C3D1D9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18DB4E-9F50-81BB-F657-C8757CF4912C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C2C4B53F-0FCC-E096-0066-0AA289E4D43A}"/>
              </a:ext>
            </a:extLst>
          </p:cNvPr>
          <p:cNvGrpSpPr/>
          <p:nvPr/>
        </p:nvGrpSpPr>
        <p:grpSpPr>
          <a:xfrm>
            <a:off x="4309381" y="1435676"/>
            <a:ext cx="17421066" cy="3781611"/>
            <a:chOff x="-1203197" y="171936"/>
            <a:chExt cx="17421065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2B7AA97-EDAF-DA76-8AE3-B57DE277B16B}"/>
                </a:ext>
              </a:extLst>
            </p:cNvPr>
            <p:cNvSpPr txBox="1"/>
            <p:nvPr/>
          </p:nvSpPr>
          <p:spPr>
            <a:xfrm>
              <a:off x="-1203197" y="894542"/>
              <a:ext cx="17421065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TUGCE’S STATISTICS FROM HERE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524701DA-1385-7421-A655-8644196CE284}"/>
                </a:ext>
              </a:extLst>
            </p:cNvPr>
            <p:cNvSpPr txBox="1"/>
            <p:nvPr/>
          </p:nvSpPr>
          <p:spPr>
            <a:xfrm>
              <a:off x="1035214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D0F9BA1-BDD9-DE68-7315-95927BC22870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95444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6" name="Group"/>
          <p:cNvGrpSpPr/>
          <p:nvPr/>
        </p:nvGrpSpPr>
        <p:grpSpPr>
          <a:xfrm>
            <a:off x="8509365" y="1528233"/>
            <a:ext cx="11670592" cy="3450578"/>
            <a:chOff x="0" y="25400"/>
            <a:chExt cx="11670591" cy="3450576"/>
          </a:xfrm>
        </p:grpSpPr>
        <p:sp>
          <p:nvSpPr>
            <p:cNvPr id="1193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4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19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7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198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199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0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1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7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08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09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1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2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5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0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6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7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8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2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3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4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5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6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7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8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2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3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4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6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7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8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1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2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2" animBg="1" advAuto="0"/>
      <p:bldP spid="1240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49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246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7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48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0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1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2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3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4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5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6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8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59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1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5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4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2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3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5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6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7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0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1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2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3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4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9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78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6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7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79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0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1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4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5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6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7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88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0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" grpId="2" animBg="1" advAuto="0"/>
      <p:bldP spid="1289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3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298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4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5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6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1985798" y="854335"/>
            <a:ext cx="9486170" cy="3476188"/>
            <a:chOff x="0" y="-210"/>
            <a:chExt cx="9486169" cy="3476187"/>
          </a:xfrm>
        </p:grpSpPr>
        <p:sp>
          <p:nvSpPr>
            <p:cNvPr id="1299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0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1" name="Line"/>
            <p:cNvSpPr/>
            <p:nvPr/>
          </p:nvSpPr>
          <p:spPr>
            <a:xfrm>
              <a:off x="111502" y="218268"/>
              <a:ext cx="87311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03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4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7" name="Group"/>
          <p:cNvGrpSpPr/>
          <p:nvPr/>
        </p:nvGrpSpPr>
        <p:grpSpPr>
          <a:xfrm>
            <a:off x="10749115" y="1759541"/>
            <a:ext cx="4054573" cy="1373519"/>
            <a:chOff x="0" y="0"/>
            <a:chExt cx="4054571" cy="1373517"/>
          </a:xfrm>
        </p:grpSpPr>
        <p:sp>
          <p:nvSpPr>
            <p:cNvPr id="1308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09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7" name="Group"/>
          <p:cNvGrpSpPr/>
          <p:nvPr/>
        </p:nvGrpSpPr>
        <p:grpSpPr>
          <a:xfrm>
            <a:off x="7296486" y="1119252"/>
            <a:ext cx="10309241" cy="2311737"/>
            <a:chOff x="88391" y="0"/>
            <a:chExt cx="10309239" cy="2311735"/>
          </a:xfrm>
        </p:grpSpPr>
        <p:sp>
          <p:nvSpPr>
            <p:cNvPr id="1314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5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6" name="Line"/>
            <p:cNvSpPr/>
            <p:nvPr/>
          </p:nvSpPr>
          <p:spPr>
            <a:xfrm>
              <a:off x="88391" y="173029"/>
              <a:ext cx="135184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19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4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6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7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28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29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4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5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6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7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38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39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0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2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3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4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5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8325766" y="6405767"/>
            <a:ext cx="5330386" cy="2080192"/>
            <a:chOff x="0" y="-127000"/>
            <a:chExt cx="5330385" cy="2080190"/>
          </a:xfrm>
        </p:grpSpPr>
        <p:sp>
          <p:nvSpPr>
            <p:cNvPr id="1686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687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STATISTIC</a:t>
              </a:r>
              <a:endParaRPr dirty="0"/>
            </a:p>
          </p:txBody>
        </p:sp>
        <p:sp>
          <p:nvSpPr>
            <p:cNvPr id="1688" name="Line"/>
            <p:cNvSpPr/>
            <p:nvPr/>
          </p:nvSpPr>
          <p:spPr>
            <a:xfrm>
              <a:off x="834593" y="98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0" name="Oval 23"/>
          <p:cNvSpPr/>
          <p:nvPr/>
        </p:nvSpPr>
        <p:spPr>
          <a:xfrm>
            <a:off x="14526776" y="7618358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1" name="Oval 23"/>
          <p:cNvSpPr/>
          <p:nvPr/>
        </p:nvSpPr>
        <p:spPr>
          <a:xfrm>
            <a:off x="14526776" y="805813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2" name="Oval 23"/>
          <p:cNvSpPr/>
          <p:nvPr/>
        </p:nvSpPr>
        <p:spPr>
          <a:xfrm>
            <a:off x="14526776" y="8519359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3" name="Oval 23"/>
          <p:cNvSpPr/>
          <p:nvPr/>
        </p:nvSpPr>
        <p:spPr>
          <a:xfrm>
            <a:off x="14526776" y="8978572"/>
            <a:ext cx="155497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4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5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6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7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8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99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0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1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2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3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4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5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6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7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8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09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0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1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2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3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4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5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6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7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18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719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720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721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722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723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733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724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0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1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732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734" name="ggplot2…"/>
          <p:cNvSpPr txBox="1"/>
          <p:nvPr/>
        </p:nvSpPr>
        <p:spPr>
          <a:xfrm>
            <a:off x="13849021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1735" name="Oval 23"/>
          <p:cNvSpPr/>
          <p:nvPr/>
        </p:nvSpPr>
        <p:spPr>
          <a:xfrm>
            <a:off x="13555372" y="729723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6" name="Oval 23"/>
          <p:cNvSpPr/>
          <p:nvPr/>
        </p:nvSpPr>
        <p:spPr>
          <a:xfrm>
            <a:off x="13555372" y="9418784"/>
            <a:ext cx="155496" cy="155493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7" name="Oval 23"/>
          <p:cNvSpPr/>
          <p:nvPr/>
        </p:nvSpPr>
        <p:spPr>
          <a:xfrm>
            <a:off x="13555372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38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59" cy="3011297"/>
            <a:chOff x="0" y="0"/>
            <a:chExt cx="4957457" cy="3011296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2998449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20138" y="-38818"/>
            <a:ext cx="24682044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  <p:bldP spid="256" grpId="14" animBg="1" advAuto="0"/>
      <p:bldP spid="259" grpId="15" animBg="1" advAuto="0"/>
      <p:bldP spid="262" grpId="19" animBg="1" advAuto="0"/>
      <p:bldP spid="265" grpId="20" animBg="1" advAuto="0"/>
      <p:bldP spid="268" grpId="5" animBg="1" advAuto="0"/>
      <p:bldP spid="271" grpId="6" animBg="1" advAuto="0"/>
      <p:bldP spid="274" grpId="9" animBg="1" advAuto="0"/>
      <p:bldP spid="277" grpId="10" animBg="1" advAuto="0"/>
      <p:bldP spid="278" grpId="4" animBg="1" advAuto="0"/>
      <p:bldP spid="279" grpId="3" animBg="1" advAuto="0"/>
      <p:bldP spid="280" grpId="8" animBg="1" advAuto="0"/>
      <p:bldP spid="281" grpId="7" animBg="1" advAuto="0"/>
      <p:bldP spid="282" grpId="13" animBg="1" advAuto="0"/>
      <p:bldP spid="283" grpId="12" animBg="1" advAuto="0"/>
      <p:bldP spid="284" grpId="17" animBg="1" advAuto="0"/>
      <p:bldP spid="285" grpId="18" animBg="1" advAuto="0"/>
      <p:bldP spid="286" grpId="22" animBg="1" advAuto="0"/>
      <p:bldP spid="287" grpId="21" animBg="1" advAuto="0"/>
      <p:bldP spid="289" grpId="27" animBg="1" advAuto="0"/>
      <p:bldP spid="290" grpId="26" animBg="1" advAuto="0"/>
      <p:bldP spid="293" grpId="25" animBg="1" advAuto="0"/>
      <p:bldP spid="296" grpId="23" animBg="1" advAuto="0"/>
      <p:bldP spid="299" grpId="24" animBg="1" advAuto="0"/>
      <p:bldP spid="302" grpId="11" animBg="1" advAuto="0"/>
      <p:bldP spid="305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937159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F-test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YOUR COOL HEAD AFTER THIS COURSE</a:t>
            </a:r>
            <a:endParaRPr dirty="0"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" name="Grafik 5" descr="Ansigt med solbriller med massiv udfyldning med massiv udfyldning">
            <a:extLst>
              <a:ext uri="{FF2B5EF4-FFF2-40B4-BE49-F238E27FC236}">
                <a16:creationId xmlns:a16="http://schemas.microsoft.com/office/drawing/2014/main" id="{1221BEC5-2CA0-6A48-3DB7-82B93F998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929" y="11315683"/>
            <a:ext cx="1459788" cy="14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5462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Q&amp;A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72481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???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??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Basic Data Analysis Exercise</a:t>
            </a:r>
            <a:r>
              <a:rPr sz="1200" dirty="0"/>
              <a:t>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&amp;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5827</Words>
  <Application>Microsoft Macintosh PowerPoint</Application>
  <PresentationFormat>Brugerdefineret</PresentationFormat>
  <Paragraphs>1146</Paragraphs>
  <Slides>58</Slides>
  <Notes>18</Notes>
  <HiddenSlides>12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126</cp:revision>
  <dcterms:modified xsi:type="dcterms:W3CDTF">2024-10-07T11:50:14Z</dcterms:modified>
</cp:coreProperties>
</file>